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7"/>
  </p:notesMasterIdLst>
  <p:sldIdLst>
    <p:sldId id="256" r:id="rId5"/>
    <p:sldId id="264" r:id="rId6"/>
    <p:sldId id="265" r:id="rId7"/>
    <p:sldId id="435" r:id="rId8"/>
    <p:sldId id="436" r:id="rId9"/>
    <p:sldId id="427" r:id="rId10"/>
    <p:sldId id="381" r:id="rId11"/>
    <p:sldId id="449" r:id="rId12"/>
    <p:sldId id="440" r:id="rId13"/>
    <p:sldId id="442" r:id="rId14"/>
    <p:sldId id="441" r:id="rId15"/>
    <p:sldId id="444" r:id="rId16"/>
    <p:sldId id="448" r:id="rId17"/>
    <p:sldId id="450" r:id="rId18"/>
    <p:sldId id="445" r:id="rId19"/>
    <p:sldId id="451" r:id="rId20"/>
    <p:sldId id="452" r:id="rId21"/>
    <p:sldId id="446" r:id="rId22"/>
    <p:sldId id="443" r:id="rId23"/>
    <p:sldId id="380" r:id="rId24"/>
    <p:sldId id="353" r:id="rId25"/>
    <p:sldId id="378" r:id="rId26"/>
    <p:sldId id="382" r:id="rId27"/>
    <p:sldId id="351" r:id="rId28"/>
    <p:sldId id="352" r:id="rId29"/>
    <p:sldId id="354" r:id="rId30"/>
    <p:sldId id="437" r:id="rId31"/>
    <p:sldId id="355" r:id="rId32"/>
    <p:sldId id="357" r:id="rId33"/>
    <p:sldId id="376" r:id="rId34"/>
    <p:sldId id="383" r:id="rId35"/>
    <p:sldId id="377" r:id="rId36"/>
    <p:sldId id="359" r:id="rId37"/>
    <p:sldId id="396" r:id="rId38"/>
    <p:sldId id="360" r:id="rId39"/>
    <p:sldId id="361" r:id="rId40"/>
    <p:sldId id="454" r:id="rId41"/>
    <p:sldId id="366" r:id="rId42"/>
    <p:sldId id="453" r:id="rId43"/>
    <p:sldId id="362" r:id="rId44"/>
    <p:sldId id="363" r:id="rId45"/>
    <p:sldId id="364" r:id="rId46"/>
    <p:sldId id="365" r:id="rId47"/>
    <p:sldId id="367" r:id="rId48"/>
    <p:sldId id="386" r:id="rId49"/>
    <p:sldId id="384" r:id="rId50"/>
    <p:sldId id="439" r:id="rId51"/>
    <p:sldId id="438" r:id="rId52"/>
    <p:sldId id="385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69" r:id="rId63"/>
    <p:sldId id="374" r:id="rId64"/>
    <p:sldId id="373" r:id="rId65"/>
    <p:sldId id="379" r:id="rId6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9229" autoAdjust="0"/>
  </p:normalViewPr>
  <p:slideViewPr>
    <p:cSldViewPr snapToGrid="0">
      <p:cViewPr varScale="1">
        <p:scale>
          <a:sx n="78" d="100"/>
          <a:sy n="78" d="100"/>
        </p:scale>
        <p:origin x="6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-2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6D811DED-19F4-4AEC-9A43-A43643CCF7D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061AA700-DE5A-4E11-B653-1071373E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6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https://www.youtube.com/watch?v=JQAKPnVfWXM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9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as summary or put up as they finish the lab to help them draw</a:t>
            </a:r>
            <a:r>
              <a:rPr lang="en-US" baseline="0" dirty="0"/>
              <a:t> their conclusions.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1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as summary or put up as they finish the lab to help them draw</a:t>
            </a:r>
            <a:r>
              <a:rPr lang="en-US" baseline="0" dirty="0"/>
              <a:t> their conclusions.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0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41FC-D9A8-4828-9163-F56F2CAFBCCF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E49-9646-419F-9877-3AAD52D330EE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2AB-B275-4C90-80F8-57935E09B39B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1F0C-4D76-4112-A600-A10E2E4A887A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88E-E763-493C-9E48-91E75531BCC6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6608-D9C1-4047-A716-7BF751195AC8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632B-B04B-4C5A-84AB-472B86839626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42E2-4489-4713-A110-A7BA4B26606C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A071-4F27-4098-8672-C8E3C97BFE65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3781-2ABF-4D7A-ACE5-76B65D9A4C0F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BAB2-22E1-44D5-8CB2-D1D8309E9872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3196-7087-4ABB-BD22-22460C37BF83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xtgenscience.org/sites/default/files/evidence_statement/black_white/HS-ESS2-7%20Evidence%20Statements%20June%202015%20asterisks.pdf" TargetMode="External"/><Relationship Id="rId3" Type="http://schemas.openxmlformats.org/officeDocument/2006/relationships/hyperlink" Target="http://www.nextgenscience.org/sites/default/files/HS-ESS3-5_Evidence%20Statements%20Jan%202015.pdf" TargetMode="External"/><Relationship Id="rId7" Type="http://schemas.openxmlformats.org/officeDocument/2006/relationships/hyperlink" Target="https://www.nextgenscience.org/sites/default/files/HS-ESS2-6_Evidence%20Statements%20Jan%202015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xtgenscience.org/sites/default/files/HS-ESS2-2_Evidence%20Statements%20Jan%202015.pdf" TargetMode="External"/><Relationship Id="rId5" Type="http://schemas.openxmlformats.org/officeDocument/2006/relationships/hyperlink" Target="http://www.nextgenscience.org/sites/default/files/HS-ESS3-6_Evidence%20Statements%20Jan%202015.pdf" TargetMode="External"/><Relationship Id="rId4" Type="http://schemas.openxmlformats.org/officeDocument/2006/relationships/hyperlink" Target="https://www.nextgenscience.org/sites/default/files/evidence_statement/black_white/HS-ESS2-4%20Evidence%20Statements%20June%202015%20asterisks.pdf" TargetMode="External"/><Relationship Id="rId9" Type="http://schemas.openxmlformats.org/officeDocument/2006/relationships/hyperlink" Target="https://www.nextgenscience.org/sites/default/files/HS-PS3-3_Evidence%20Statements%20Jan%202015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W2rrLHs0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tW2rrLHs08" TargetMode="Externa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rHogDujXw" TargetMode="External"/><Relationship Id="rId2" Type="http://schemas.openxmlformats.org/officeDocument/2006/relationships/hyperlink" Target="https://www.youtube.com/watch?v=eCK_9TxR_q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QAKPnVfWXM" TargetMode="Externa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ology.com/sea-level-rise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sites/default/files/HS-ESS3-5_Evidence%20Statements%20Jan%202015.pdf" TargetMode="External"/><Relationship Id="rId2" Type="http://schemas.openxmlformats.org/officeDocument/2006/relationships/hyperlink" Target="https://www.nextgenscience.org/sites/default/files/HS-ESS2-2_Evidence%20Statements%20Jan%2020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xtgenscience.org/sites/default/files/HS-ESS3-6_Evidence%20Statements%20Jan%202015.pdf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5QlQVnL15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Quarter 4: Environmental Impacts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Panel on Climate Change (IPCC)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460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scientific evidence is unequivocal: </a:t>
            </a:r>
          </a:p>
          <a:p>
            <a:pPr marL="0" indent="0">
              <a:buNone/>
            </a:pPr>
            <a:r>
              <a:rPr lang="en-US" i="1" u="sng" dirty="0"/>
              <a:t>climate change is a threat to human wellbeing and the health of the planet</a:t>
            </a:r>
            <a:r>
              <a:rPr lang="en-US" dirty="0"/>
              <a:t>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This report offers solutions to the world.”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Keep the Earth’s temperature to 1.5-2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C above Pre-Industrial Levels!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603" y="1578025"/>
            <a:ext cx="3591397" cy="4598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197" y="6213904"/>
            <a:ext cx="1068760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 Countries, ~900 Authors and Contributors, 34,000 scientific papers!</a:t>
            </a:r>
          </a:p>
        </p:txBody>
      </p:sp>
    </p:spTree>
    <p:extLst>
      <p:ext uri="{BB962C8B-B14F-4D97-AF65-F5344CB8AC3E}">
        <p14:creationId xmlns:p14="http://schemas.microsoft.com/office/powerpoint/2010/main" val="367717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Report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warming has caused widespread disruption in nature</a:t>
            </a:r>
          </a:p>
          <a:p>
            <a:r>
              <a:rPr lang="en-US" dirty="0"/>
              <a:t>Affects the lives of billions of people, despite efforts to adapt</a:t>
            </a:r>
          </a:p>
          <a:p>
            <a:r>
              <a:rPr lang="en-US" dirty="0"/>
              <a:t>Impacts are magnified in cities (where most people live)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18" y="298450"/>
            <a:ext cx="1192600" cy="1527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8" y="3311525"/>
            <a:ext cx="10424704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8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What does the Report Say?</a:t>
            </a:r>
            <a:br>
              <a:rPr lang="en-US" dirty="0"/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Better understanding of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18" y="298450"/>
            <a:ext cx="1192600" cy="15271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Climate change combines with:</a:t>
            </a:r>
          </a:p>
          <a:p>
            <a:pPr lvl="1"/>
            <a:r>
              <a:rPr lang="en-US" sz="3600" dirty="0"/>
              <a:t>unsustainable use of natural resources</a:t>
            </a:r>
          </a:p>
          <a:p>
            <a:pPr lvl="1"/>
            <a:r>
              <a:rPr lang="en-US" sz="3600" dirty="0"/>
              <a:t>habitat destruction</a:t>
            </a:r>
          </a:p>
          <a:p>
            <a:pPr lvl="1"/>
            <a:r>
              <a:rPr lang="en-US" sz="3600" dirty="0"/>
              <a:t>growing urbanization</a:t>
            </a:r>
          </a:p>
          <a:p>
            <a:pPr lvl="1"/>
            <a:r>
              <a:rPr lang="en-US" sz="3600" dirty="0"/>
              <a:t>inequity</a:t>
            </a:r>
          </a:p>
          <a:p>
            <a:r>
              <a:rPr lang="en-US" sz="4000" dirty="0"/>
              <a:t>3.3 – 3.6 billion people live in hotspots of high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893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Report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Goal: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50% Chance </a:t>
            </a:r>
            <a:r>
              <a:rPr lang="en-US" b="1" i="1" dirty="0"/>
              <a:t>IF</a:t>
            </a:r>
            <a:r>
              <a:rPr lang="en-US" dirty="0"/>
              <a:t> Greenhouse Emissions Peak by 2025</a:t>
            </a:r>
          </a:p>
          <a:p>
            <a:pPr marL="0" indent="0">
              <a:buNone/>
            </a:pPr>
            <a:r>
              <a:rPr lang="en-US" dirty="0"/>
              <a:t>To hit the 1.5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C target, the following must happen by 2050: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18" y="298450"/>
            <a:ext cx="1192600" cy="1527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3464" y="4602024"/>
            <a:ext cx="647317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Coal </a:t>
            </a:r>
            <a:r>
              <a:rPr lang="en-US" sz="3600" dirty="0">
                <a:sym typeface="Symbol" panose="05050102010706020507" pitchFamily="18" charset="2"/>
              </a:rPr>
              <a:t> 95%</a:t>
            </a:r>
          </a:p>
          <a:p>
            <a:pPr algn="ctr"/>
            <a:r>
              <a:rPr lang="en-US" sz="3600" dirty="0">
                <a:sym typeface="Symbol" panose="05050102010706020507" pitchFamily="18" charset="2"/>
              </a:rPr>
              <a:t>Oil   60%</a:t>
            </a:r>
          </a:p>
          <a:p>
            <a:pPr algn="ctr"/>
            <a:r>
              <a:rPr lang="en-US" sz="3600" dirty="0"/>
              <a:t>Natural Gas </a:t>
            </a:r>
            <a:r>
              <a:rPr lang="en-US" sz="3600" dirty="0">
                <a:sym typeface="Symbol" panose="05050102010706020507" pitchFamily="18" charset="2"/>
              </a:rPr>
              <a:t> 45%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3464" y="1690688"/>
            <a:ext cx="647317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Avoid &gt;1.5-2</a:t>
            </a:r>
            <a:r>
              <a:rPr lang="en-US" sz="3600" dirty="0">
                <a:sym typeface="Symbol" panose="05050102010706020507" pitchFamily="18" charset="2"/>
              </a:rPr>
              <a:t></a:t>
            </a:r>
            <a:r>
              <a:rPr lang="en-US" sz="3600" dirty="0"/>
              <a:t>C </a:t>
            </a:r>
          </a:p>
          <a:p>
            <a:pPr algn="ctr"/>
            <a:r>
              <a:rPr lang="en-US" sz="3600" dirty="0"/>
              <a:t>by 2050</a:t>
            </a:r>
            <a:r>
              <a:rPr lang="en-US" sz="3600" dirty="0"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297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Report Say?</a:t>
            </a:r>
            <a:br>
              <a:rPr lang="en-US" dirty="0"/>
            </a:br>
            <a:r>
              <a:rPr lang="en-US" sz="3600" dirty="0"/>
              <a:t>What happens at 1.5 degrees on 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More Hot Days - 14% see Extreme Heatwaves (2</a:t>
            </a:r>
            <a:r>
              <a:rPr lang="en-US" sz="3200" dirty="0">
                <a:sym typeface="Symbol" panose="05050102010706020507" pitchFamily="18" charset="2"/>
              </a:rPr>
              <a:t>: </a:t>
            </a:r>
            <a:r>
              <a:rPr lang="en-US" sz="3200" dirty="0"/>
              <a:t>37%)</a:t>
            </a:r>
          </a:p>
          <a:p>
            <a:r>
              <a:rPr lang="en-US" sz="3200" dirty="0"/>
              <a:t>Drought and Decreased Water Availability (2</a:t>
            </a:r>
            <a:r>
              <a:rPr lang="en-US" sz="3200" dirty="0">
                <a:sym typeface="Symbol" panose="05050102010706020507" pitchFamily="18" charset="2"/>
              </a:rPr>
              <a:t>: </a:t>
            </a:r>
            <a:r>
              <a:rPr lang="en-US" sz="3200" dirty="0"/>
              <a:t>61 Million)</a:t>
            </a:r>
          </a:p>
          <a:p>
            <a:r>
              <a:rPr lang="en-US" sz="3200" dirty="0"/>
              <a:t>Extreme Rains: Leads to Flooding, Runoff and Erosion</a:t>
            </a:r>
          </a:p>
          <a:p>
            <a:r>
              <a:rPr lang="en-US" sz="3200" dirty="0"/>
              <a:t>Stronger Tropical Storms with Higher Rainfall totals</a:t>
            </a:r>
          </a:p>
          <a:p>
            <a:r>
              <a:rPr lang="en-US" sz="3200" dirty="0"/>
              <a:t>Loss of Biodiversity and Species, Changing Biomes (2</a:t>
            </a:r>
            <a:r>
              <a:rPr lang="en-US" sz="3200" dirty="0">
                <a:sym typeface="Symbol" panose="05050102010706020507" pitchFamily="18" charset="2"/>
              </a:rPr>
              <a:t>: ~20%)</a:t>
            </a:r>
          </a:p>
          <a:p>
            <a:r>
              <a:rPr lang="en-US" sz="3200" dirty="0">
                <a:sym typeface="Symbol" panose="05050102010706020507" pitchFamily="18" charset="2"/>
              </a:rPr>
              <a:t>Increases in Fires, Extreme Weather and Invasive Species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18" y="298450"/>
            <a:ext cx="1192600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What does the Report Say?</a:t>
            </a:r>
            <a:br>
              <a:rPr lang="en-US" dirty="0"/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Loss of biodiversity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918" y="298450"/>
            <a:ext cx="1192600" cy="15271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Climate change combines with:</a:t>
            </a:r>
          </a:p>
          <a:p>
            <a:pPr lvl="1"/>
            <a:r>
              <a:rPr lang="en-US" dirty="0"/>
              <a:t>unsustainable use of natural resources, </a:t>
            </a:r>
          </a:p>
          <a:p>
            <a:pPr lvl="1"/>
            <a:r>
              <a:rPr lang="en-US" dirty="0"/>
              <a:t>habitat destruction, </a:t>
            </a:r>
          </a:p>
          <a:p>
            <a:pPr lvl="1"/>
            <a:r>
              <a:rPr lang="en-US" dirty="0"/>
              <a:t>growing urbanization</a:t>
            </a:r>
          </a:p>
          <a:p>
            <a:pPr lvl="1"/>
            <a:r>
              <a:rPr lang="en-US" dirty="0"/>
              <a:t>inequity</a:t>
            </a:r>
          </a:p>
          <a:p>
            <a:r>
              <a:rPr lang="en-US" dirty="0"/>
              <a:t>3.3 – 3.6 billion people live in hotspots of high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4" y="1870075"/>
            <a:ext cx="10697492" cy="3950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135" y="6094740"/>
            <a:ext cx="953549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happens if you raise the thermostat 1/2 degree at home?</a:t>
            </a:r>
          </a:p>
        </p:txBody>
      </p:sp>
    </p:spTree>
    <p:extLst>
      <p:ext uri="{BB962C8B-B14F-4D97-AF65-F5344CB8AC3E}">
        <p14:creationId xmlns:p14="http://schemas.microsoft.com/office/powerpoint/2010/main" val="136731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Report Say?</a:t>
            </a:r>
            <a:br>
              <a:rPr lang="en-US" dirty="0"/>
            </a:br>
            <a:r>
              <a:rPr lang="en-US" sz="3600" dirty="0"/>
              <a:t>What happens at 1.5 degrees in the Ocean?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Sea Level Rises of up to 4-6” </a:t>
            </a:r>
            <a:r>
              <a:rPr lang="en-US" sz="3200" dirty="0"/>
              <a:t>(2</a:t>
            </a:r>
            <a:r>
              <a:rPr lang="en-US" sz="3200" dirty="0">
                <a:sym typeface="Symbol" panose="05050102010706020507" pitchFamily="18" charset="2"/>
              </a:rPr>
              <a:t>: 8-9” and covers 70% of Coasts</a:t>
            </a:r>
            <a:r>
              <a:rPr lang="en-US" sz="3200" dirty="0"/>
              <a:t>)</a:t>
            </a:r>
          </a:p>
          <a:p>
            <a:r>
              <a:rPr lang="en-US" sz="3600" dirty="0"/>
              <a:t>Loss of Ice Caps (2</a:t>
            </a:r>
            <a:r>
              <a:rPr lang="en-US" sz="3600" dirty="0">
                <a:sym typeface="Symbol" panose="05050102010706020507" pitchFamily="18" charset="2"/>
              </a:rPr>
              <a:t>: 6 feet of sea level rise</a:t>
            </a:r>
            <a:r>
              <a:rPr lang="en-US" sz="3600" dirty="0"/>
              <a:t>)</a:t>
            </a:r>
          </a:p>
          <a:p>
            <a:r>
              <a:rPr lang="en-US" sz="3600" dirty="0">
                <a:sym typeface="Symbol" panose="05050102010706020507" pitchFamily="18" charset="2"/>
              </a:rPr>
              <a:t> Temperature,  Acidity,  </a:t>
            </a:r>
            <a:r>
              <a:rPr lang="en-US" sz="3600" dirty="0"/>
              <a:t>Oxygen = </a:t>
            </a:r>
            <a:r>
              <a:rPr lang="en-US" sz="3600" dirty="0">
                <a:sym typeface="Symbol" panose="05050102010706020507" pitchFamily="18" charset="2"/>
              </a:rPr>
              <a:t> Survival</a:t>
            </a:r>
            <a:endParaRPr lang="en-US" sz="3600" dirty="0"/>
          </a:p>
          <a:p>
            <a:r>
              <a:rPr lang="en-US" sz="3600" dirty="0"/>
              <a:t>Coral Reefs Decline 70-90% (2</a:t>
            </a:r>
            <a:r>
              <a:rPr lang="en-US" sz="3600" dirty="0">
                <a:sym typeface="Symbol" panose="05050102010706020507" pitchFamily="18" charset="2"/>
              </a:rPr>
              <a:t>: Near TOTAL LOSS)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18" y="298450"/>
            <a:ext cx="1192600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8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Report Say?</a:t>
            </a:r>
            <a:br>
              <a:rPr lang="en-US" dirty="0"/>
            </a:br>
            <a:r>
              <a:rPr lang="en-US" sz="3600" dirty="0"/>
              <a:t>What happens at 1.5 degrees to humans?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 Heat-related Illness and Death</a:t>
            </a:r>
            <a:endParaRPr lang="en-US" sz="3600" dirty="0"/>
          </a:p>
          <a:p>
            <a:r>
              <a:rPr lang="en-US" sz="3600" dirty="0">
                <a:sym typeface="Symbol" panose="05050102010706020507" pitchFamily="18" charset="2"/>
              </a:rPr>
              <a:t> Vector-borne diseases (like malaria)</a:t>
            </a:r>
          </a:p>
          <a:p>
            <a:r>
              <a:rPr lang="en-US" sz="3600" dirty="0">
                <a:sym typeface="Symbol" panose="05050102010706020507" pitchFamily="18" charset="2"/>
              </a:rPr>
              <a:t> Food Security</a:t>
            </a:r>
            <a:endParaRPr lang="en-US" sz="3600" dirty="0"/>
          </a:p>
          <a:p>
            <a:r>
              <a:rPr lang="en-US" sz="3600" dirty="0"/>
              <a:t>U.S. could lose $446 billion in Gross Domestic Product</a:t>
            </a:r>
          </a:p>
          <a:p>
            <a:r>
              <a:rPr lang="en-US" sz="3600" dirty="0">
                <a:sym typeface="Symbol" panose="05050102010706020507" pitchFamily="18" charset="2"/>
              </a:rPr>
              <a:t>Loss of small islands, coastal and low-lying areas</a:t>
            </a:r>
          </a:p>
          <a:p>
            <a:pPr lvl="1"/>
            <a:r>
              <a:rPr lang="en-US" sz="3200" dirty="0">
                <a:sym typeface="Symbol" panose="05050102010706020507" pitchFamily="18" charset="2"/>
              </a:rPr>
              <a:t>Fiji, Charleston SC, New Orleans, etc.</a:t>
            </a:r>
          </a:p>
          <a:p>
            <a:pPr lvl="1"/>
            <a:r>
              <a:rPr lang="en-US" sz="3200" dirty="0">
                <a:sym typeface="Symbol" panose="05050102010706020507" pitchFamily="18" charset="2"/>
              </a:rPr>
              <a:t>40,000 more people affected at </a:t>
            </a:r>
            <a:r>
              <a:rPr lang="en-US" sz="3200" dirty="0"/>
              <a:t>2</a:t>
            </a:r>
            <a:r>
              <a:rPr lang="en-US" sz="3200" dirty="0">
                <a:sym typeface="Symbol" panose="05050102010706020507" pitchFamily="18" charset="2"/>
              </a:rPr>
              <a:t>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18" y="298450"/>
            <a:ext cx="1192600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5" y="1346200"/>
            <a:ext cx="1178657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8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What does the Report Say?</a:t>
            </a:r>
            <a:br>
              <a:rPr lang="en-US" dirty="0"/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Simultaneous extreme events compound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18" y="298450"/>
            <a:ext cx="1192600" cy="152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7267102" cy="459898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05302" y="1825625"/>
            <a:ext cx="3248498" cy="4351338"/>
          </a:xfrm>
        </p:spPr>
        <p:txBody>
          <a:bodyPr/>
          <a:lstStyle/>
          <a:p>
            <a:r>
              <a:rPr lang="en-US" dirty="0"/>
              <a:t>Complexity is tough to manage</a:t>
            </a:r>
          </a:p>
        </p:txBody>
      </p:sp>
    </p:spTree>
    <p:extLst>
      <p:ext uri="{BB962C8B-B14F-4D97-AF65-F5344CB8AC3E}">
        <p14:creationId xmlns:p14="http://schemas.microsoft.com/office/powerpoint/2010/main" val="120859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0334"/>
            <a:ext cx="10515600" cy="1325563"/>
          </a:xfrm>
        </p:spPr>
        <p:txBody>
          <a:bodyPr/>
          <a:lstStyle/>
          <a:p>
            <a:r>
              <a:rPr lang="en-US" b="1" u="sng" dirty="0"/>
              <a:t>NGSS Standards Covered in </a:t>
            </a:r>
            <a:r>
              <a:rPr lang="en-US" b="1" u="sng"/>
              <a:t>Quarter Four</a:t>
            </a:r>
            <a:endParaRPr lang="en-US" b="1" u="sn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1631" y="731462"/>
            <a:ext cx="4484762" cy="5909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Quarter 4: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E6D7EA3-7279-48E0-84EA-C583AC0B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98" y="786798"/>
            <a:ext cx="4885426" cy="75553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1630" y="1286347"/>
            <a:ext cx="5605226" cy="5462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0070C0"/>
                </a:solidFill>
              </a:rPr>
              <a:t>ESS3-5- </a:t>
            </a:r>
            <a:r>
              <a:rPr lang="en-US" b="1" dirty="0">
                <a:solidFill>
                  <a:srgbClr val="0070C0"/>
                </a:solidFill>
              </a:rPr>
              <a:t>Current rate of global climate change &amp; Future Impacts </a:t>
            </a:r>
            <a:r>
              <a:rPr lang="en-US" b="1" dirty="0">
                <a:solidFill>
                  <a:srgbClr val="0070C0"/>
                </a:solidFill>
                <a:hlinkClick r:id="rId3"/>
              </a:rPr>
              <a:t>click here to access the standard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ESS2-4- Model of energy flow to result in change </a:t>
            </a:r>
            <a:r>
              <a:rPr lang="en-US" b="1">
                <a:solidFill>
                  <a:srgbClr val="0070C0"/>
                </a:solidFill>
              </a:rPr>
              <a:t>in weather and climate- </a:t>
            </a:r>
            <a:r>
              <a:rPr lang="en-US" b="1" dirty="0">
                <a:solidFill>
                  <a:srgbClr val="0070C0"/>
                </a:solidFill>
              </a:rPr>
              <a:t>Increase CO2 increase global warming/ Large Volcanic Eruptions </a:t>
            </a:r>
            <a:r>
              <a:rPr lang="en-US" b="1" dirty="0">
                <a:solidFill>
                  <a:srgbClr val="0070C0"/>
                </a:solidFill>
                <a:hlinkClick r:id="rId4"/>
              </a:rPr>
              <a:t>click here to access the standard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ESS3-6- Environment modified by human activity through earth’s spheres </a:t>
            </a:r>
            <a:r>
              <a:rPr lang="en-US" b="1" dirty="0">
                <a:solidFill>
                  <a:srgbClr val="0070C0"/>
                </a:solidFill>
                <a:hlinkClick r:id="rId5"/>
              </a:rPr>
              <a:t>click here to access the standard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ESS2-2- Feedback- Melting glaciers reduce albedo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click here to access the standard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ESS2-6- Carbon cycle </a:t>
            </a:r>
            <a:r>
              <a:rPr lang="en-US" b="1" dirty="0">
                <a:solidFill>
                  <a:srgbClr val="0070C0"/>
                </a:solidFill>
                <a:hlinkClick r:id="rId7"/>
              </a:rPr>
              <a:t>click here to access the standard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ESS 2-7- Evolution of Early atmosphere </a:t>
            </a:r>
            <a:r>
              <a:rPr lang="en-US" b="1">
                <a:solidFill>
                  <a:srgbClr val="0070C0"/>
                </a:solidFill>
              </a:rPr>
              <a:t>* </a:t>
            </a:r>
            <a:r>
              <a:rPr lang="en-US" b="1">
                <a:solidFill>
                  <a:srgbClr val="0070C0"/>
                </a:solidFill>
                <a:hlinkClick r:id="rId8"/>
              </a:rPr>
              <a:t>click </a:t>
            </a:r>
            <a:r>
              <a:rPr lang="en-US" b="1" dirty="0">
                <a:solidFill>
                  <a:srgbClr val="0070C0"/>
                </a:solidFill>
                <a:hlinkClick r:id="rId8"/>
              </a:rPr>
              <a:t>here to access the standard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PS3-3- Device to convert one form of energy to another form of energy </a:t>
            </a:r>
            <a:r>
              <a:rPr lang="en-US" b="1" dirty="0">
                <a:solidFill>
                  <a:srgbClr val="0070C0"/>
                </a:solidFill>
                <a:hlinkClick r:id="rId9"/>
              </a:rPr>
              <a:t>click here to access the standard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401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CLIMATE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947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Using ice cores, we can measure the Earth’s temperature and the levels of carbon dioxide in the air over a hundred thousand years. </a:t>
            </a: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Use a graph with both carbon dioxide levels and global temperature change to see their relationship with each other</a:t>
            </a:r>
            <a:r>
              <a:rPr lang="en-US" sz="280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6" y="3222106"/>
            <a:ext cx="4904664" cy="3267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00" y="3197616"/>
            <a:ext cx="5259504" cy="3291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57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860" b="46769"/>
          <a:stretch/>
        </p:blipFill>
        <p:spPr>
          <a:xfrm>
            <a:off x="326572" y="391885"/>
            <a:ext cx="4598124" cy="3688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3340"/>
          <a:stretch/>
        </p:blipFill>
        <p:spPr>
          <a:xfrm>
            <a:off x="5643155" y="251221"/>
            <a:ext cx="4206240" cy="36282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6572" y="4199707"/>
            <a:ext cx="11338559" cy="2201093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Write a paragraph describing the scientific evidence relating to CO2 and temperature. Use at least 3 pieces of evidence from the graphs in your explanation. </a:t>
            </a: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Claim-What is happening in the graphs, Evidence- Use specific information from the graphs, Reasoning- Why is that what’s happening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Science A Historical Record Data Activity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1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0" y="-126195"/>
            <a:ext cx="11038310" cy="1325563"/>
          </a:xfrm>
        </p:spPr>
        <p:txBody>
          <a:bodyPr/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CLIMATE CHANGE TRENDS – Graph it!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50" y="781050"/>
            <a:ext cx="6695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Analyze the graph and answer the following questions…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What unit is CO2 measured in?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 How many spikes in global temperature has their been in the past 400,000 years?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What is the correlation between the amount of CO2 and the global temperature?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What happened to the global temperature after the use of fossil fuels in comparison to the time period before the use of fossil fuels?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Do humans have an impact in global warming? Why or why not?</a:t>
            </a:r>
          </a:p>
          <a:p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7328122" y="948929"/>
            <a:ext cx="443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Make copies of the two graphs and pass them out to the students.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379" y="1595259"/>
            <a:ext cx="5328621" cy="3757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75528" y="5379573"/>
            <a:ext cx="268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Resource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87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462" y="300446"/>
            <a:ext cx="107725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Analyze the graph and answer the following questions…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What unit is CO2 measured in? </a:t>
            </a:r>
            <a:r>
              <a:rPr lang="en-US" sz="2400" b="1">
                <a:solidFill>
                  <a:srgbClr val="FF0000"/>
                </a:solidFill>
              </a:rPr>
              <a:t>PPM – parts per million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How many spikes in CO2 has their been in the past 400,000 years? </a:t>
            </a:r>
            <a:r>
              <a:rPr lang="en-US" sz="2400" b="1">
                <a:solidFill>
                  <a:srgbClr val="FF0000"/>
                </a:solidFill>
              </a:rPr>
              <a:t>5 spikes of CO2 emissions in the last 400,000 years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How many spikes in global temperature has their been in the past 400,000 years? </a:t>
            </a:r>
            <a:r>
              <a:rPr lang="en-US" sz="2400" b="1">
                <a:solidFill>
                  <a:srgbClr val="FF0000"/>
                </a:solidFill>
              </a:rPr>
              <a:t>5 spikes in global temperature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What is the correlation between the amount of CO2 and the global temperature? </a:t>
            </a:r>
            <a:r>
              <a:rPr lang="en-US" sz="2400" b="1">
                <a:solidFill>
                  <a:srgbClr val="FF0000"/>
                </a:solidFill>
              </a:rPr>
              <a:t>As the CO2 increases, so does the temperature.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What happened to the global temperature after the use of fossil fuels in comparison to the time period before the use of fossil fuels? </a:t>
            </a:r>
            <a:r>
              <a:rPr lang="en-US" sz="2400" b="1">
                <a:solidFill>
                  <a:srgbClr val="FF0000"/>
                </a:solidFill>
              </a:rPr>
              <a:t>The CO2 and temperature continue to rise higher than any time before the use of fossil fuels.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/>
              <a:t>Do humans have an impact in global warming? Why or why not? </a:t>
            </a:r>
            <a:r>
              <a:rPr lang="en-US" sz="2400" b="1">
                <a:solidFill>
                  <a:srgbClr val="FF0000"/>
                </a:solidFill>
              </a:rPr>
              <a:t>YES! The amount of CO2 and temp change is greater than any time period before humans were alive.</a:t>
            </a:r>
          </a:p>
          <a:p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064" t="29899" r="20209" b="14020"/>
          <a:stretch/>
        </p:blipFill>
        <p:spPr>
          <a:xfrm>
            <a:off x="211822" y="398033"/>
            <a:ext cx="7240604" cy="5103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2475" y="398033"/>
            <a:ext cx="3883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Based on this data from ice cores, do you agree that global warming is real or not? Explain…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1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00" y="-234337"/>
            <a:ext cx="11925836" cy="1325563"/>
          </a:xfrm>
        </p:spPr>
        <p:txBody>
          <a:bodyPr/>
          <a:lstStyle/>
          <a:p>
            <a:r>
              <a:rPr lang="en-US" b="1" u="sng">
                <a:solidFill>
                  <a:srgbClr val="002060"/>
                </a:solidFill>
              </a:rPr>
              <a:t>Warm-Up	 	     Day of Week	      	         	Date</a:t>
            </a:r>
            <a:endParaRPr lang="en-US" b="1" u="sng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00" y="804787"/>
            <a:ext cx="613924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/>
              <a:t>Question:</a:t>
            </a:r>
          </a:p>
          <a:p>
            <a:pPr marL="0" indent="0">
              <a:buNone/>
            </a:pPr>
            <a:r>
              <a:rPr lang="en-US" sz="3200"/>
              <a:t>Do humans have an impact in global warming? Why or why not?</a:t>
            </a:r>
            <a:endParaRPr lang="en-US" sz="3200" b="1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43974" y="816360"/>
            <a:ext cx="51206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/>
              <a:t>Answer: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/>
              <a:t>YES! The amount of CO2 and temp change is greater than any time period before humans were alive.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/>
          </a:p>
          <a:p>
            <a:pPr marL="0" indent="0">
              <a:buNone/>
            </a:pPr>
            <a:endParaRPr lang="en-US" sz="36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064" t="29899" r="20209" b="14020"/>
          <a:stretch/>
        </p:blipFill>
        <p:spPr>
          <a:xfrm>
            <a:off x="497290" y="2673732"/>
            <a:ext cx="5601667" cy="39484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 – Evidence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4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Change: How do we know?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917" y="1554480"/>
            <a:ext cx="10526013" cy="4990011"/>
          </a:xfrm>
        </p:spPr>
        <p:txBody>
          <a:bodyPr>
            <a:noAutofit/>
          </a:bodyPr>
          <a:lstStyle/>
          <a:p>
            <a:r>
              <a:rPr lang="en-US" sz="3600" dirty="0"/>
              <a:t>Read the article</a:t>
            </a:r>
          </a:p>
          <a:p>
            <a:r>
              <a:rPr lang="en-US" sz="3600" dirty="0"/>
              <a:t>Create a One Pager</a:t>
            </a:r>
          </a:p>
          <a:p>
            <a:r>
              <a:rPr lang="en-US" sz="3600" dirty="0"/>
              <a:t>Summarize- in 10 Words</a:t>
            </a:r>
          </a:p>
          <a:p>
            <a:r>
              <a:rPr lang="en-US" sz="3600" dirty="0"/>
              <a:t>Predict- (before or after what will happen)</a:t>
            </a:r>
          </a:p>
          <a:p>
            <a:r>
              <a:rPr lang="en-US" sz="3600" dirty="0"/>
              <a:t>Clarify- 3 pieces of evidence for climate change</a:t>
            </a:r>
          </a:p>
          <a:p>
            <a:r>
              <a:rPr lang="en-US" sz="3600" dirty="0"/>
              <a:t>Question- 2 questions about the article</a:t>
            </a:r>
          </a:p>
          <a:p>
            <a:r>
              <a:rPr lang="en-US" sz="3600" dirty="0"/>
              <a:t>Visualize- 1 picture with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4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What is the major way humans cause global climate change?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" y="-227303"/>
            <a:ext cx="10515600" cy="1325563"/>
          </a:xfrm>
        </p:spPr>
        <p:txBody>
          <a:bodyPr/>
          <a:lstStyle/>
          <a:p>
            <a:r>
              <a:rPr lang="en-US" b="1" u="sng"/>
              <a:t>UNIT 4: </a:t>
            </a:r>
            <a:r>
              <a:rPr lang="en-US" b="1" u="sng" dirty="0"/>
              <a:t>CLAIM-EVIDENCE-REASONING (CER)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901521"/>
            <a:ext cx="11044707" cy="52754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It is imperative that you regularly practice CER with your students throughout each unit.</a:t>
            </a:r>
          </a:p>
          <a:p>
            <a:r>
              <a:rPr lang="en-US" dirty="0"/>
              <a:t>Students will be required to write many constructed responses on the MISA.</a:t>
            </a:r>
          </a:p>
          <a:p>
            <a:r>
              <a:rPr lang="en-US" dirty="0"/>
              <a:t>Writing in the content will not only help students improve their writing skills, but also their analysis and reasoning skills which will also benefit them on the PARCC.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CER’s:</a:t>
            </a:r>
          </a:p>
          <a:p>
            <a:r>
              <a:rPr lang="en-US"/>
              <a:t>Albedo</a:t>
            </a:r>
          </a:p>
          <a:p>
            <a:r>
              <a:rPr lang="en-US"/>
              <a:t>Global Warming</a:t>
            </a:r>
          </a:p>
          <a:p>
            <a:r>
              <a:rPr lang="en-US"/>
              <a:t>Weather Predictions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9981" y="45879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Resource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8781" y="55997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Resource 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2340" y="50938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Resource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5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House Gasses (optional)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pHet</a:t>
            </a:r>
            <a:r>
              <a:rPr lang="en-US" dirty="0"/>
              <a:t>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68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79" y="206062"/>
            <a:ext cx="3721995" cy="1325563"/>
          </a:xfrm>
        </p:spPr>
        <p:txBody>
          <a:bodyPr>
            <a:normAutofit/>
          </a:bodyPr>
          <a:lstStyle/>
          <a:p>
            <a:r>
              <a:rPr lang="en-US"/>
              <a:t>Climate Change </a:t>
            </a:r>
            <a:r>
              <a:rPr lang="en-US" dirty="0"/>
              <a:t>Feedback Loop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10" t="21019" r="37781" b="19422"/>
          <a:stretch/>
        </p:blipFill>
        <p:spPr>
          <a:xfrm>
            <a:off x="6439437" y="115910"/>
            <a:ext cx="5151548" cy="653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934163" y="128789"/>
            <a:ext cx="631065" cy="1545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6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Climograph</a:t>
            </a:r>
            <a:r>
              <a:rPr lang="en-US" dirty="0"/>
              <a:t>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2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26" y="518927"/>
            <a:ext cx="11391900" cy="6197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25B13"/>
                </a:solidFill>
              </a:rPr>
              <a:t>Is the Earth Getting Warmer?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58900"/>
            <a:ext cx="11671300" cy="5245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525B13"/>
              </a:solidFill>
            </a:endParaRPr>
          </a:p>
          <a:p>
            <a:r>
              <a:rPr lang="en-US" sz="2800" dirty="0">
                <a:solidFill>
                  <a:srgbClr val="525B13"/>
                </a:solidFill>
              </a:rPr>
              <a:t>Circle any words you don’t know the definition</a:t>
            </a:r>
          </a:p>
          <a:p>
            <a:r>
              <a:rPr lang="en-US" sz="2800" dirty="0">
                <a:solidFill>
                  <a:srgbClr val="525B13"/>
                </a:solidFill>
              </a:rPr>
              <a:t>Write two questions – like would be on a worksheet per page of reading</a:t>
            </a:r>
          </a:p>
          <a:p>
            <a:r>
              <a:rPr lang="en-US" sz="2800" dirty="0">
                <a:solidFill>
                  <a:srgbClr val="525B13"/>
                </a:solidFill>
              </a:rPr>
              <a:t>Answer ALL the questions at the end. </a:t>
            </a:r>
          </a:p>
          <a:p>
            <a:r>
              <a:rPr lang="en-US" sz="2800" dirty="0">
                <a:solidFill>
                  <a:srgbClr val="525B13"/>
                </a:solidFill>
              </a:rPr>
              <a:t>Hand in at the end of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4840532"/>
          </a:xfrm>
        </p:spPr>
        <p:txBody>
          <a:bodyPr/>
          <a:lstStyle/>
          <a:p>
            <a:r>
              <a:rPr lang="en-US" dirty="0">
                <a:hlinkClick r:id="rId3"/>
              </a:rPr>
              <a:t>click here to see Bill Nye explain the effects of climate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pic>
        <p:nvPicPr>
          <p:cNvPr id="5" name="EtW2rrLHs0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38055" y="1820374"/>
            <a:ext cx="8713068" cy="49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16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How much water do you think you use per day? Estimate in gallons.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accent1">
                    <a:lumMod val="50000"/>
                  </a:schemeClr>
                </a:solidFill>
              </a:rPr>
              <a:t>Our Carbon Footprint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753669" cy="4351338"/>
          </a:xfrm>
        </p:spPr>
        <p:txBody>
          <a:bodyPr>
            <a:normAutofit lnSpcReduction="10000"/>
          </a:bodyPr>
          <a:lstStyle/>
          <a:p>
            <a:r>
              <a:rPr lang="en-US">
                <a:hlinkClick r:id="rId2"/>
              </a:rPr>
              <a:t>click here to learn about the carbon footprint</a:t>
            </a:r>
            <a:r>
              <a:rPr lang="en-US"/>
              <a:t> (show this one! 3 </a:t>
            </a:r>
            <a:r>
              <a:rPr lang="en-US" err="1"/>
              <a:t>mins</a:t>
            </a:r>
            <a:r>
              <a:rPr lang="en-US"/>
              <a:t>)</a:t>
            </a: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Think about it: if everybody lived your lifestyle, how many Earth’s would be needed in order to sustain life?</a:t>
            </a: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Higher carbon emissions leads to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GLOBAL WARMING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which causes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CLIMATE CHANGE</a:t>
            </a:r>
            <a:r>
              <a:rPr lang="en-US"/>
              <a:t>.</a:t>
            </a:r>
          </a:p>
          <a:p>
            <a:r>
              <a:rPr lang="en-US">
                <a:hlinkClick r:id="rId3"/>
              </a:rPr>
              <a:t>click here to learn about climate change - current issues</a:t>
            </a:r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05" y="1825625"/>
            <a:ext cx="5112807" cy="44864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2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accent1">
                    <a:lumMod val="50000"/>
                  </a:schemeClr>
                </a:solidFill>
              </a:rPr>
              <a:t>Our Carbon Footprint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753669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Think about it: if everybody lived your lifestyle, how many Earth’s would be needed in order to sustain life?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Higher carbon emissions leads to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GLOBAL WARMING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which causes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CLIMATE CHANGE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805" y="1825625"/>
            <a:ext cx="5112807" cy="44864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82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Guy explains carbon footprint</a:t>
            </a:r>
          </a:p>
        </p:txBody>
      </p:sp>
      <p:pic>
        <p:nvPicPr>
          <p:cNvPr id="5" name="JQAKPnVfWX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5583" y="0"/>
            <a:ext cx="11300178" cy="6356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64927" y="6488668"/>
            <a:ext cx="510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https://www.youtube.com/watch?v=JQAKPnVfWXM</a:t>
            </a:r>
          </a:p>
        </p:txBody>
      </p:sp>
    </p:spTree>
    <p:extLst>
      <p:ext uri="{BB962C8B-B14F-4D97-AF65-F5344CB8AC3E}">
        <p14:creationId xmlns:p14="http://schemas.microsoft.com/office/powerpoint/2010/main" val="3499083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pic>
        <p:nvPicPr>
          <p:cNvPr id="1026" name="Picture 2" descr="https://ccimgs-2020.s3.amazonaws.com/20202019EOYGlobalTemps/20202019EOYGlobalTemps_Top10_en_title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107226"/>
            <a:ext cx="11434109" cy="64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9486" y="6378904"/>
            <a:ext cx="367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as of 1/15/2020; Source: NASA 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5591908" y="3042138"/>
            <a:ext cx="791307" cy="49236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48465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19 – Climate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What is Your Carbon Footprint?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Let’s find out how many Earth’s would be needed if everybody lived your lifestyle.</a:t>
            </a:r>
          </a:p>
          <a:p>
            <a:endParaRPr lang="en-US" sz="28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Remember that Earth only has a limited amount of resources. Earth can only sustain about 10-12 billion people before we run out of room/resources such as clean water, food, fossil fuels, etc.</a:t>
            </a:r>
          </a:p>
          <a:p>
            <a:endParaRPr lang="en-US" sz="28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Go to the next slide for instructions…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3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-904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Carbon Footprint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21" y="823090"/>
            <a:ext cx="10515600" cy="4351338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Distribute the Carbon Footprint Calculator and conduct the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59" t="28059" r="25378" b="24773"/>
          <a:stretch/>
        </p:blipFill>
        <p:spPr>
          <a:xfrm>
            <a:off x="199221" y="1850833"/>
            <a:ext cx="6896362" cy="4186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17" t="22269" r="32193" b="16835"/>
          <a:stretch/>
        </p:blipFill>
        <p:spPr>
          <a:xfrm>
            <a:off x="7526156" y="1748974"/>
            <a:ext cx="4405109" cy="4390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506" y="1357221"/>
            <a:ext cx="268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Resource 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35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75" y="311198"/>
            <a:ext cx="6366831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Once you complete the carbon footprint – create a footprint poster</a:t>
            </a:r>
            <a:r>
              <a:rPr lang="en-US" b="1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75" y="2211214"/>
            <a:ext cx="4282792" cy="431658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Include the number of earth’s</a:t>
            </a: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Student’s name and age </a:t>
            </a: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Block</a:t>
            </a: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Top 3 contributing factors</a:t>
            </a: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Ways to reduce the top 3 contributing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22" t="9003" r="42454" b="5123"/>
          <a:stretch/>
        </p:blipFill>
        <p:spPr>
          <a:xfrm rot="10427847">
            <a:off x="8507364" y="211451"/>
            <a:ext cx="3666032" cy="6467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82" t="18511" r="66471" b="64172"/>
          <a:stretch/>
        </p:blipFill>
        <p:spPr>
          <a:xfrm>
            <a:off x="4764500" y="2644048"/>
            <a:ext cx="2842352" cy="111270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469436" y="2324559"/>
            <a:ext cx="1465244" cy="6059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7909" y="418642"/>
            <a:ext cx="268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Resource 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3362" y="2274716"/>
            <a:ext cx="268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Resource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6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Comparison WS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Answer these after you answer the comparison questions- on the same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How many Earth’s were needed if everybody lived your lifestyle?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If everybody in the class uses more than one Earth, why aren’t all the resources already gone?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Do you think other countries are as wasteful as we/you are?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How can YOU reduce your carbon footprint</a:t>
            </a:r>
            <a:r>
              <a:rPr lang="en-US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7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00" y="-234337"/>
            <a:ext cx="11925836" cy="1325563"/>
          </a:xfrm>
        </p:spPr>
        <p:txBody>
          <a:bodyPr/>
          <a:lstStyle/>
          <a:p>
            <a:r>
              <a:rPr lang="en-US" b="1" u="sng">
                <a:solidFill>
                  <a:srgbClr val="002060"/>
                </a:solidFill>
              </a:rPr>
              <a:t>Warm-Up	 	     Day of Week	      	         	Date</a:t>
            </a:r>
            <a:endParaRPr lang="en-US" b="1" u="sng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00" y="854272"/>
            <a:ext cx="5549447" cy="402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/>
              <a:t>Question:</a:t>
            </a:r>
          </a:p>
          <a:p>
            <a:r>
              <a:rPr lang="en-US" sz="3600"/>
              <a:t>Explain how 7 billion people can live on Earth when you/our Carbon Footprint requires us to have more than one Earth of resources.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9827" y="886909"/>
            <a:ext cx="5632174" cy="351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/>
              <a:t>Answer:</a:t>
            </a:r>
          </a:p>
          <a:p>
            <a:r>
              <a:rPr lang="en-US" sz="3600"/>
              <a:t>Over half the population (developing countries) are not as wasteful and have  VERY little impact on the Earth and its resources.</a:t>
            </a:r>
          </a:p>
          <a:p>
            <a:pPr marL="0" indent="0">
              <a:buNone/>
            </a:pP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57" y="4253947"/>
            <a:ext cx="3681194" cy="23375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Albedo Lab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38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96" y="-669373"/>
            <a:ext cx="11507736" cy="195942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What color do you wear to stay cool?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52" y="667575"/>
            <a:ext cx="3608218" cy="4810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6172" r="26392"/>
          <a:stretch/>
        </p:blipFill>
        <p:spPr>
          <a:xfrm>
            <a:off x="7436224" y="667575"/>
            <a:ext cx="3425623" cy="4810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36776" y="2069711"/>
            <a:ext cx="2393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/>
              <a:t>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3352" y="5706572"/>
            <a:ext cx="9808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A6A6A"/>
                </a:solidFill>
                <a:latin typeface="Roboto"/>
              </a:rPr>
              <a:t>Albedo:</a:t>
            </a:r>
            <a:r>
              <a:rPr lang="en-US" sz="3600" dirty="0">
                <a:solidFill>
                  <a:srgbClr val="545454"/>
                </a:solidFill>
                <a:latin typeface="Roboto"/>
              </a:rPr>
              <a:t> fraction of light that is reflected by a body or surface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3273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b="1" u="sng">
                <a:solidFill>
                  <a:schemeClr val="accent1">
                    <a:lumMod val="50000"/>
                  </a:schemeClr>
                </a:solidFill>
              </a:rPr>
              <a:t>Albedo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089212"/>
            <a:ext cx="3831680" cy="4587689"/>
          </a:xfrm>
        </p:spPr>
        <p:txBody>
          <a:bodyPr>
            <a:noAutofit/>
          </a:bodyPr>
          <a:lstStyle/>
          <a:p>
            <a:r>
              <a:rPr lang="en-US" sz="2800" b="1" dirty="0"/>
              <a:t>Darker (land)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absorbs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heat energy</a:t>
            </a:r>
          </a:p>
          <a:p>
            <a:r>
              <a:rPr lang="en-US" dirty="0"/>
              <a:t>L</a:t>
            </a:r>
            <a:r>
              <a:rPr lang="en-US" sz="2800" dirty="0"/>
              <a:t>ight colored (ice caps)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surfaces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reflect energy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Ice caps melt, less energy is reflected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back out into space.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What happens to the global temperature as our ice caps melt?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91" y="0"/>
            <a:ext cx="8032467" cy="6356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9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b="1" u="sng">
                <a:solidFill>
                  <a:schemeClr val="accent1">
                    <a:lumMod val="50000"/>
                  </a:schemeClr>
                </a:solidFill>
              </a:rPr>
              <a:t>Albedo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089212"/>
            <a:ext cx="3831680" cy="4587689"/>
          </a:xfrm>
        </p:spPr>
        <p:txBody>
          <a:bodyPr>
            <a:noAutofit/>
          </a:bodyPr>
          <a:lstStyle/>
          <a:p>
            <a:r>
              <a:rPr lang="en-US" sz="2800" b="1" dirty="0"/>
              <a:t>Darker (land)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absorbs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heat energy</a:t>
            </a:r>
          </a:p>
          <a:p>
            <a:r>
              <a:rPr lang="en-US" dirty="0"/>
              <a:t>L</a:t>
            </a:r>
            <a:r>
              <a:rPr lang="en-US" sz="2800" dirty="0"/>
              <a:t>ight colored (ice caps)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surfaces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reflect energy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Ice caps melt, less energy is reflected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back out into space.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What happens to the global temperature as our ice caps melt?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91" y="0"/>
            <a:ext cx="8032467" cy="6356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b="1" u="sng">
                <a:solidFill>
                  <a:schemeClr val="accent1">
                    <a:lumMod val="50000"/>
                  </a:schemeClr>
                </a:solidFill>
              </a:rPr>
              <a:t>Albedo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59" y="1089212"/>
            <a:ext cx="5707829" cy="4587689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The darker (land) surfaces on earth absorb more heat energy and the light colored (ice caps) surfaces reflect more energy.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As the ice caps melt, less heat is reflected back out into space.</a:t>
            </a:r>
          </a:p>
          <a:p>
            <a:pPr marL="0" indent="0">
              <a:buNone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What happens to the global temperature as our ice caps melt?</a:t>
            </a:r>
          </a:p>
          <a:p>
            <a:pPr lvl="1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The global temp increases because the earth is absorbing more heat – further increasing global warming.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732" y="820271"/>
            <a:ext cx="6260268" cy="49539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 –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868" y="326489"/>
            <a:ext cx="10515600" cy="1325563"/>
          </a:xfrm>
        </p:spPr>
        <p:txBody>
          <a:bodyPr/>
          <a:lstStyle/>
          <a:p>
            <a:r>
              <a:rPr lang="en-US"/>
              <a:t>What happens to something as it gets hot?</a:t>
            </a:r>
          </a:p>
        </p:txBody>
      </p:sp>
      <p:sp>
        <p:nvSpPr>
          <p:cNvPr id="4" name="Up Arrow 3"/>
          <p:cNvSpPr/>
          <p:nvPr/>
        </p:nvSpPr>
        <p:spPr>
          <a:xfrm rot="19865240">
            <a:off x="2221285" y="1726070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8350987">
            <a:off x="3520149" y="3524442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2786768">
            <a:off x="2072040" y="3735895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2216153">
            <a:off x="3495036" y="1848196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6487266">
            <a:off x="1622215" y="2626770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5056580">
            <a:off x="4038303" y="2637732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8729097">
            <a:off x="9601301" y="3891627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411078">
            <a:off x="8134013" y="3891627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7616349">
            <a:off x="7914874" y="2518457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1115049">
            <a:off x="8948878" y="1868822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4665136">
            <a:off x="9933777" y="2622733"/>
            <a:ext cx="515155" cy="1545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65719" y="2816877"/>
            <a:ext cx="2343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5" y="-111394"/>
            <a:ext cx="10515600" cy="1325563"/>
          </a:xfrm>
        </p:spPr>
        <p:txBody>
          <a:bodyPr/>
          <a:lstStyle/>
          <a:p>
            <a:r>
              <a:rPr lang="en-US" b="1"/>
              <a:t>Thermal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29" y="936981"/>
            <a:ext cx="4648202" cy="5921019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 something heats up, the molecules move faster and spread farther apart – expanding.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As the ocean heats up due to global warming, it begins to expand.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will happen to the sea level if the ocean expands?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IT WILL RISE!!!</a:t>
            </a:r>
          </a:p>
          <a:p>
            <a:r>
              <a:rPr lang="en-US" dirty="0"/>
              <a:t>The sea level is predicted to rise 230 feet if ALL the ice caps melted.</a:t>
            </a:r>
          </a:p>
          <a:p>
            <a:pPr lvl="1"/>
            <a:r>
              <a:rPr lang="en-US" dirty="0"/>
              <a:t>The avg. elevation of Charles County is 220-240 feet above sea level.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265" y="0"/>
            <a:ext cx="3506406" cy="1481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035" y="1608514"/>
            <a:ext cx="7044765" cy="524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19731" y="325564"/>
            <a:ext cx="190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hlinkClick r:id="rId4"/>
              </a:rPr>
              <a:t>click here to view interactive map</a:t>
            </a:r>
            <a:endParaRPr lang="en-US" sz="200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1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 Rising Article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83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Level Change Graphing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5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Sea Level Reading and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66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Coral Bleaching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0995"/>
            <a:ext cx="5105400" cy="4045967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Coral becomes stressed and can die due to increased water temperatures.</a:t>
            </a:r>
          </a:p>
          <a:p>
            <a:endParaRPr lang="en-US" sz="28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Destroys ecosystems and threatens life for thousands of other marine animals.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167" y="22583"/>
            <a:ext cx="4556259" cy="256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864" y="2750515"/>
            <a:ext cx="5991805" cy="3994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3600" y="2946202"/>
            <a:ext cx="913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  HEALTHY	    BLEACHED           DEAD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3480" y="4130942"/>
            <a:ext cx="1672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December 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9488" y="4123309"/>
            <a:ext cx="1672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August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1484" y="4153978"/>
            <a:ext cx="1672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February 2015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97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Chasing Coral Video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Hawaii Coral Article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67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Acidification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764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Glaciers Then and Now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698171"/>
            <a:ext cx="10971347" cy="46373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You will match what the glaciers used to look like, with what they look like recently. 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When you match fill in the chart: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Glacier Name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Solve- Figure out how many years in between the first photo of the glacier and the second photo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Things that are the same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Things that are different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Chapter Four: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ESS2-2- Feedback- Melting glaciers reduce albedo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hlinkClick r:id="rId2"/>
              </a:rPr>
              <a:t>click here to access the standard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>
                <a:solidFill>
                  <a:srgbClr val="0070C0"/>
                </a:solidFill>
              </a:rPr>
              <a:t>ESS3-5- Current rate of global climate change &amp; Future Impacts </a:t>
            </a:r>
            <a:r>
              <a:rPr lang="en-US" b="1">
                <a:solidFill>
                  <a:srgbClr val="0070C0"/>
                </a:solidFill>
                <a:hlinkClick r:id="rId3"/>
              </a:rPr>
              <a:t>click here to access the standard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>
                <a:solidFill>
                  <a:srgbClr val="0070C0"/>
                </a:solidFill>
              </a:rPr>
              <a:t>ESS3-6- Environment modified by human activity through earth’s spheres </a:t>
            </a:r>
            <a:r>
              <a:rPr lang="en-US" b="1">
                <a:solidFill>
                  <a:srgbClr val="0070C0"/>
                </a:solidFill>
                <a:hlinkClick r:id="rId4"/>
              </a:rPr>
              <a:t>click here to access the standard</a:t>
            </a:r>
            <a:endParaRPr lang="en-US" b="1">
              <a:solidFill>
                <a:srgbClr val="0070C0"/>
              </a:solidFill>
            </a:endParaRPr>
          </a:p>
          <a:p>
            <a:endParaRPr lang="en-US" b="1">
              <a:solidFill>
                <a:srgbClr val="0070C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28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Glacier Thickness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8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Glacier Cloze Activity (fill in the blank reading)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14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the Flood</a:t>
            </a:r>
          </a:p>
          <a:p>
            <a:r>
              <a:rPr lang="en-US" dirty="0"/>
              <a:t>Cosmos Episode 12</a:t>
            </a:r>
          </a:p>
          <a:p>
            <a:r>
              <a:rPr lang="en-US" dirty="0"/>
              <a:t>The Lorax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3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67" y="-110853"/>
            <a:ext cx="10515600" cy="1325563"/>
          </a:xfrm>
        </p:spPr>
        <p:txBody>
          <a:bodyPr/>
          <a:lstStyle/>
          <a:p>
            <a:r>
              <a:rPr lang="en-US" b="1" u="sng">
                <a:solidFill>
                  <a:schemeClr val="accent1">
                    <a:lumMod val="50000"/>
                  </a:schemeClr>
                </a:solidFill>
              </a:rPr>
              <a:t>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13" y="832514"/>
            <a:ext cx="8086850" cy="6025486"/>
          </a:xfrm>
        </p:spPr>
        <p:txBody>
          <a:bodyPr>
            <a:normAutofit/>
          </a:bodyPr>
          <a:lstStyle/>
          <a:p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Climate change: </a:t>
            </a:r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a change in global or regional climate patterns  - </a:t>
            </a:r>
            <a:r>
              <a:rPr lang="en-US" sz="2600" u="sng">
                <a:solidFill>
                  <a:schemeClr val="accent1">
                    <a:lumMod val="50000"/>
                  </a:schemeClr>
                </a:solidFill>
              </a:rPr>
              <a:t>can be natural or man driven.</a:t>
            </a:r>
          </a:p>
          <a:p>
            <a:endParaRPr lang="en-US" sz="13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Global warming</a:t>
            </a:r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: a gradual increase in the overall temperature of the earth's atmosphere generally attributed to the greenhouse effect caused by increased levels of carbon dioxide.</a:t>
            </a:r>
            <a:endParaRPr lang="en-US" sz="130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How do we reduce climate change?</a:t>
            </a:r>
          </a:p>
          <a:p>
            <a:pPr marL="0" indent="0">
              <a:buNone/>
            </a:pPr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REDUCE CARBON EMISSIONS!!!</a:t>
            </a:r>
          </a:p>
          <a:p>
            <a:pPr marL="0" indent="0">
              <a:buNone/>
            </a:pPr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	- clean energy</a:t>
            </a:r>
          </a:p>
          <a:p>
            <a:pPr marL="0" indent="0">
              <a:buNone/>
            </a:pPr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	- reduce our carbon footprint</a:t>
            </a:r>
          </a:p>
          <a:p>
            <a:pPr marL="0" indent="0">
              <a:buNone/>
            </a:pPr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Higher carbon emissions leads to </a:t>
            </a:r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GLOBAL WARMING </a:t>
            </a:r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which causes </a:t>
            </a:r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CLIMATE CHANGE</a:t>
            </a:r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63" y="256861"/>
            <a:ext cx="3680395" cy="2140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401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CLIMATE CHANGE  - The Evidence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947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Using ice cores, we can measure the Earth’s temperature and the levels of carbon dioxide in the air over a hundred thousand years.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6" y="3222106"/>
            <a:ext cx="4904664" cy="3267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00" y="3197616"/>
            <a:ext cx="5259504" cy="3291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5QlQVnL15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0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05df2f49-8e14-4968-adef-af51b49e92a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C59B87666ED4C9353FC35FEF213BD" ma:contentTypeVersion="12" ma:contentTypeDescription="Create a new document." ma:contentTypeScope="" ma:versionID="5fb6eaec889ad232f6bc43785de5c4cc">
  <xsd:schema xmlns:xsd="http://www.w3.org/2001/XMLSchema" xmlns:xs="http://www.w3.org/2001/XMLSchema" xmlns:p="http://schemas.microsoft.com/office/2006/metadata/properties" xmlns:ns1="http://schemas.microsoft.com/sharepoint/v3" xmlns:ns2="05df2f49-8e14-4968-adef-af51b49e92ac" xmlns:ns3="5dd89199-82e1-46c8-b2d2-767602ddc55c" targetNamespace="http://schemas.microsoft.com/office/2006/metadata/properties" ma:root="true" ma:fieldsID="e01c6bffebe74234568e636036453ac2" ns1:_="" ns2:_="" ns3:_="">
    <xsd:import namespace="http://schemas.microsoft.com/sharepoint/v3"/>
    <xsd:import namespace="05df2f49-8e14-4968-adef-af51b49e92ac"/>
    <xsd:import namespace="5dd89199-82e1-46c8-b2d2-767602ddc5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f2f49-8e14-4968-adef-af51b49e92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89199-82e1-46c8-b2d2-767602ddc5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C32F92-0845-485D-9081-177692E15E84}">
  <ds:schemaRefs>
    <ds:schemaRef ds:uri="5dd89199-82e1-46c8-b2d2-767602ddc55c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05df2f49-8e14-4968-adef-af51b49e92ac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2AFFFE5-47F9-4788-8FC3-C16BE6B2A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df2f49-8e14-4968-adef-af51b49e92ac"/>
    <ds:schemaRef ds:uri="5dd89199-82e1-46c8-b2d2-767602ddc5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89223C-784D-48B0-8990-E1D8E9EAD5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9847</TotalTime>
  <Words>2392</Words>
  <Application>Microsoft Office PowerPoint</Application>
  <PresentationFormat>Widescreen</PresentationFormat>
  <Paragraphs>329</Paragraphs>
  <Slides>62</Slides>
  <Notes>6</Notes>
  <HiddenSlides>41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Roboto</vt:lpstr>
      <vt:lpstr>office theme</vt:lpstr>
      <vt:lpstr>Quarter 4: Environmental Impacts</vt:lpstr>
      <vt:lpstr>NGSS Standards Covered in Quarter Four</vt:lpstr>
      <vt:lpstr>UNIT 4: CLAIM-EVIDENCE-REASONING (CER)</vt:lpstr>
      <vt:lpstr>Unit 19 – Climate Change</vt:lpstr>
      <vt:lpstr>Chapter 1 – Introduction</vt:lpstr>
      <vt:lpstr>Chapter Four: Climate Change</vt:lpstr>
      <vt:lpstr>CLIMATE CHANGE</vt:lpstr>
      <vt:lpstr>CLIMATE CHANGE  - The Evidence Collection</vt:lpstr>
      <vt:lpstr>PowerPoint Presentation</vt:lpstr>
      <vt:lpstr>International Panel on Climate Change (IPCC)</vt:lpstr>
      <vt:lpstr>What does the Report Say?</vt:lpstr>
      <vt:lpstr>What does the Report Say? Better understanding of connections</vt:lpstr>
      <vt:lpstr>What does the Report Say?</vt:lpstr>
      <vt:lpstr>What does the Report Say? What happens at 1.5 degrees on Land?</vt:lpstr>
      <vt:lpstr>What does the Report Say? Loss of biodiversity</vt:lpstr>
      <vt:lpstr>What does the Report Say? What happens at 1.5 degrees in the Ocean?</vt:lpstr>
      <vt:lpstr>What does the Report Say? What happens at 1.5 degrees to humans?</vt:lpstr>
      <vt:lpstr>Human Impact</vt:lpstr>
      <vt:lpstr>What does the Report Say? Simultaneous extreme events compound risk</vt:lpstr>
      <vt:lpstr>CLIMATE CHANGE </vt:lpstr>
      <vt:lpstr>PowerPoint Presentation</vt:lpstr>
      <vt:lpstr>Environmental Science A Historical Record Data Activity (Optional)</vt:lpstr>
      <vt:lpstr>CLIMATE CHANGE TRENDS – Graph it!  </vt:lpstr>
      <vt:lpstr>PowerPoint Presentation</vt:lpstr>
      <vt:lpstr>PowerPoint Presentation</vt:lpstr>
      <vt:lpstr>Warm-Up        Day of Week                  Date</vt:lpstr>
      <vt:lpstr>Chapter 2 – Evidence</vt:lpstr>
      <vt:lpstr>Climate Change: How do we know? </vt:lpstr>
      <vt:lpstr>Warm Up</vt:lpstr>
      <vt:lpstr>Green House Gasses (optional) </vt:lpstr>
      <vt:lpstr>Climate Change Feedback Loop</vt:lpstr>
      <vt:lpstr>Climograph Activity</vt:lpstr>
      <vt:lpstr>Is the Earth Getting Warmer? </vt:lpstr>
      <vt:lpstr>Effects of Climate Change</vt:lpstr>
      <vt:lpstr>Warm Up</vt:lpstr>
      <vt:lpstr>Our Carbon Footprint</vt:lpstr>
      <vt:lpstr>Our Carbon Footprint</vt:lpstr>
      <vt:lpstr>Guy explains carbon footprint</vt:lpstr>
      <vt:lpstr>PowerPoint Presentation</vt:lpstr>
      <vt:lpstr>What is Your Carbon Footprint?</vt:lpstr>
      <vt:lpstr>Carbon Footprint Activity </vt:lpstr>
      <vt:lpstr>Once you complete the carbon footprint – create a footprint poster.</vt:lpstr>
      <vt:lpstr>Comparison WS  Answer these after you answer the comparison questions- on the same sheet</vt:lpstr>
      <vt:lpstr>Warm-Up        Day of Week                  Date</vt:lpstr>
      <vt:lpstr>Albedo Lab</vt:lpstr>
      <vt:lpstr>What color do you wear to stay cool?</vt:lpstr>
      <vt:lpstr>Albedo</vt:lpstr>
      <vt:lpstr>Albedo</vt:lpstr>
      <vt:lpstr>Albedo</vt:lpstr>
      <vt:lpstr>What happens to something as it gets hot?</vt:lpstr>
      <vt:lpstr>Thermal Expansion</vt:lpstr>
      <vt:lpstr>Mercury Rising Article </vt:lpstr>
      <vt:lpstr>Sea Level Change Graphing Activity</vt:lpstr>
      <vt:lpstr>Rising Sea Level Reading and Quiz</vt:lpstr>
      <vt:lpstr>Coral Bleaching</vt:lpstr>
      <vt:lpstr>Chasing Coral Video (optional)</vt:lpstr>
      <vt:lpstr>Hawaii Coral Article (Optional)</vt:lpstr>
      <vt:lpstr>Ocean Acidification Lab</vt:lpstr>
      <vt:lpstr>Glaciers Then and Now </vt:lpstr>
      <vt:lpstr>Glacier Thickness Graph</vt:lpstr>
      <vt:lpstr>Glacier Cloze Activity (fill in the blank reading)</vt:lpstr>
      <vt:lpstr>Videos (optional)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4: Environmental Impacts</dc:title>
  <dc:creator>Hinz, Jacob C (CCPS)</dc:creator>
  <cp:lastModifiedBy>jake.hinz.sd@gmail.com</cp:lastModifiedBy>
  <cp:revision>80</cp:revision>
  <cp:lastPrinted>2019-05-29T21:06:45Z</cp:lastPrinted>
  <dcterms:created xsi:type="dcterms:W3CDTF">2013-07-15T20:26:40Z</dcterms:created>
  <dcterms:modified xsi:type="dcterms:W3CDTF">2023-04-18T18:02:57Z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0x0101005B8C59B87666ED4C9353FC35FEF213BD</vt:lpwstr>
  </property>
  <property fmtid="{D5CDD505-2E9C-101B-9397-08002B2CF9AE}" pid="3" name="Order">
    <vt:r8>3425100</vt:r8>
  </property>
  <property fmtid="{D5CDD505-2E9C-101B-9397-08002B2CF9AE}" pid="4" name="ComplianceAssetId">
    <vt:lpwstr/>
  </property>
</Properties>
</file>